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BE57-E4C7-4D44-9582-42A12C1CDD3C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2877-9512-40A4-9DB4-7E2582E7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886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BE57-E4C7-4D44-9582-42A12C1CDD3C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2877-9512-40A4-9DB4-7E2582E7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71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BE57-E4C7-4D44-9582-42A12C1CDD3C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2877-9512-40A4-9DB4-7E2582E7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1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BE57-E4C7-4D44-9582-42A12C1CDD3C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2877-9512-40A4-9DB4-7E2582E7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7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BE57-E4C7-4D44-9582-42A12C1CDD3C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2877-9512-40A4-9DB4-7E2582E7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0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BE57-E4C7-4D44-9582-42A12C1CDD3C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2877-9512-40A4-9DB4-7E2582E7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0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BE57-E4C7-4D44-9582-42A12C1CDD3C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2877-9512-40A4-9DB4-7E2582E7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5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BE57-E4C7-4D44-9582-42A12C1CDD3C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2877-9512-40A4-9DB4-7E2582E7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4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BE57-E4C7-4D44-9582-42A12C1CDD3C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2877-9512-40A4-9DB4-7E2582E7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51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BE57-E4C7-4D44-9582-42A12C1CDD3C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2877-9512-40A4-9DB4-7E2582E7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5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EBE57-E4C7-4D44-9582-42A12C1CDD3C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42877-9512-40A4-9DB4-7E2582E7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85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EBE57-E4C7-4D44-9582-42A12C1CDD3C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42877-9512-40A4-9DB4-7E2582E7F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14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EFW &lt;/=10</a:t>
            </a:r>
            <a:r>
              <a:rPr lang="en-US" baseline="30000" dirty="0" smtClean="0"/>
              <a:t>th</a:t>
            </a:r>
            <a:r>
              <a:rPr lang="en-US" dirty="0" smtClean="0"/>
              <a:t>, AC &gt;10th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376122"/>
              </p:ext>
            </p:extLst>
          </p:nvPr>
        </p:nvGraphicFramePr>
        <p:xfrm>
          <a:off x="984956" y="1558430"/>
          <a:ext cx="9175044" cy="4616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1936">
                  <a:extLst>
                    <a:ext uri="{9D8B030D-6E8A-4147-A177-3AD203B41FA5}">
                      <a16:colId xmlns:a16="http://schemas.microsoft.com/office/drawing/2014/main" val="3330071742"/>
                    </a:ext>
                  </a:extLst>
                </a:gridCol>
                <a:gridCol w="1491936">
                  <a:extLst>
                    <a:ext uri="{9D8B030D-6E8A-4147-A177-3AD203B41FA5}">
                      <a16:colId xmlns:a16="http://schemas.microsoft.com/office/drawing/2014/main" val="146222432"/>
                    </a:ext>
                  </a:extLst>
                </a:gridCol>
                <a:gridCol w="1491936">
                  <a:extLst>
                    <a:ext uri="{9D8B030D-6E8A-4147-A177-3AD203B41FA5}">
                      <a16:colId xmlns:a16="http://schemas.microsoft.com/office/drawing/2014/main" val="4022147070"/>
                    </a:ext>
                  </a:extLst>
                </a:gridCol>
                <a:gridCol w="1491936">
                  <a:extLst>
                    <a:ext uri="{9D8B030D-6E8A-4147-A177-3AD203B41FA5}">
                      <a16:colId xmlns:a16="http://schemas.microsoft.com/office/drawing/2014/main" val="563134473"/>
                    </a:ext>
                  </a:extLst>
                </a:gridCol>
                <a:gridCol w="1931656">
                  <a:extLst>
                    <a:ext uri="{9D8B030D-6E8A-4147-A177-3AD203B41FA5}">
                      <a16:colId xmlns:a16="http://schemas.microsoft.com/office/drawing/2014/main" val="665353911"/>
                    </a:ext>
                  </a:extLst>
                </a:gridCol>
                <a:gridCol w="1275644">
                  <a:extLst>
                    <a:ext uri="{9D8B030D-6E8A-4147-A177-3AD203B41FA5}">
                      <a16:colId xmlns:a16="http://schemas.microsoft.com/office/drawing/2014/main" val="1398705890"/>
                    </a:ext>
                  </a:extLst>
                </a:gridCol>
              </a:tblGrid>
              <a:tr h="700290">
                <a:tc>
                  <a:txBody>
                    <a:bodyPr/>
                    <a:lstStyle/>
                    <a:p>
                      <a:r>
                        <a:rPr lang="en-US" dirty="0" smtClean="0"/>
                        <a:t>EFW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f/u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Delivery timing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35007"/>
                  </a:ext>
                </a:extLst>
              </a:tr>
              <a:tr h="90787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-10th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r>
                        <a:rPr lang="en-US" baseline="0" dirty="0" smtClean="0"/>
                        <a:t>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weekly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UAD 2</a:t>
                      </a:r>
                      <a:r>
                        <a:rPr lang="en-US" baseline="0" dirty="0" smtClean="0"/>
                        <a:t> weeks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Growth</a:t>
                      </a:r>
                      <a:r>
                        <a:rPr lang="en-US" baseline="0" dirty="0" smtClean="0"/>
                        <a:t> 4 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38-39 </a:t>
                      </a:r>
                      <a:r>
                        <a:rPr lang="en-US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315557"/>
                  </a:ext>
                </a:extLst>
              </a:tr>
              <a:tr h="100400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r>
                        <a:rPr lang="en-US" baseline="30000" dirty="0" smtClean="0"/>
                        <a:t>rd</a:t>
                      </a:r>
                      <a:r>
                        <a:rPr lang="en-US" dirty="0" smtClean="0"/>
                        <a:t>-10th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elevated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Twice 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UAD/BPP weekly</a:t>
                      </a:r>
                    </a:p>
                    <a:p>
                      <a:r>
                        <a:rPr lang="en-US" dirty="0" smtClean="0"/>
                        <a:t>Growth 3</a:t>
                      </a:r>
                      <a:r>
                        <a:rPr lang="en-US" baseline="0" dirty="0" smtClean="0"/>
                        <a:t> 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672483"/>
                  </a:ext>
                </a:extLst>
              </a:tr>
              <a:tr h="1004005">
                <a:tc>
                  <a:txBody>
                    <a:bodyPr/>
                    <a:lstStyle/>
                    <a:p>
                      <a:r>
                        <a:rPr lang="en-US" dirty="0" smtClean="0"/>
                        <a:t>&lt;3rd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Twice 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UAD</a:t>
                      </a:r>
                      <a:r>
                        <a:rPr lang="en-US" baseline="0" dirty="0" smtClean="0"/>
                        <a:t> 2 weeks</a:t>
                      </a:r>
                    </a:p>
                    <a:p>
                      <a:r>
                        <a:rPr lang="en-US" baseline="0" dirty="0" smtClean="0"/>
                        <a:t>Growth 4 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 </a:t>
                      </a:r>
                      <a:r>
                        <a:rPr lang="en-US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501317"/>
                  </a:ext>
                </a:extLst>
              </a:tr>
              <a:tr h="1000413">
                <a:tc>
                  <a:txBody>
                    <a:bodyPr/>
                    <a:lstStyle/>
                    <a:p>
                      <a:r>
                        <a:rPr lang="en-US" dirty="0" smtClean="0"/>
                        <a:t>&lt;3rd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elevated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Twice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UAD/BPP weekly</a:t>
                      </a:r>
                    </a:p>
                    <a:p>
                      <a:r>
                        <a:rPr lang="en-US" dirty="0" smtClean="0"/>
                        <a:t>Growth</a:t>
                      </a:r>
                      <a:r>
                        <a:rPr lang="en-US" baseline="0" dirty="0" smtClean="0"/>
                        <a:t> 2-3 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 </a:t>
                      </a:r>
                      <a:r>
                        <a:rPr lang="en-US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956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421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 &lt;10</a:t>
            </a:r>
            <a:r>
              <a:rPr lang="en-US" baseline="30000" dirty="0" smtClean="0"/>
              <a:t>th</a:t>
            </a:r>
            <a:r>
              <a:rPr lang="en-US" dirty="0" smtClean="0"/>
              <a:t>, UAD normal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820488"/>
              </p:ext>
            </p:extLst>
          </p:nvPr>
        </p:nvGraphicFramePr>
        <p:xfrm>
          <a:off x="838200" y="1569719"/>
          <a:ext cx="8778242" cy="4340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4593">
                  <a:extLst>
                    <a:ext uri="{9D8B030D-6E8A-4147-A177-3AD203B41FA5}">
                      <a16:colId xmlns:a16="http://schemas.microsoft.com/office/drawing/2014/main" val="3330071742"/>
                    </a:ext>
                  </a:extLst>
                </a:gridCol>
                <a:gridCol w="1704593">
                  <a:extLst>
                    <a:ext uri="{9D8B030D-6E8A-4147-A177-3AD203B41FA5}">
                      <a16:colId xmlns:a16="http://schemas.microsoft.com/office/drawing/2014/main" val="4022147070"/>
                    </a:ext>
                  </a:extLst>
                </a:gridCol>
                <a:gridCol w="1704593">
                  <a:extLst>
                    <a:ext uri="{9D8B030D-6E8A-4147-A177-3AD203B41FA5}">
                      <a16:colId xmlns:a16="http://schemas.microsoft.com/office/drawing/2014/main" val="563134473"/>
                    </a:ext>
                  </a:extLst>
                </a:gridCol>
                <a:gridCol w="1959870">
                  <a:extLst>
                    <a:ext uri="{9D8B030D-6E8A-4147-A177-3AD203B41FA5}">
                      <a16:colId xmlns:a16="http://schemas.microsoft.com/office/drawing/2014/main" val="665353911"/>
                    </a:ext>
                  </a:extLst>
                </a:gridCol>
                <a:gridCol w="1704593">
                  <a:extLst>
                    <a:ext uri="{9D8B030D-6E8A-4147-A177-3AD203B41FA5}">
                      <a16:colId xmlns:a16="http://schemas.microsoft.com/office/drawing/2014/main" val="1398705890"/>
                    </a:ext>
                  </a:extLst>
                </a:gridCol>
              </a:tblGrid>
              <a:tr h="658430">
                <a:tc>
                  <a:txBody>
                    <a:bodyPr/>
                    <a:lstStyle/>
                    <a:p>
                      <a:r>
                        <a:rPr lang="en-US" dirty="0" smtClean="0"/>
                        <a:t>EFW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f/u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Delivery timing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35007"/>
                  </a:ext>
                </a:extLst>
              </a:tr>
              <a:tr h="853611">
                <a:tc>
                  <a:txBody>
                    <a:bodyPr/>
                    <a:lstStyle/>
                    <a:p>
                      <a:r>
                        <a:rPr lang="en-US" dirty="0" smtClean="0"/>
                        <a:t>&gt;20th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0" dirty="0" smtClean="0"/>
                        <a:t>no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Growth 3</a:t>
                      </a:r>
                      <a:r>
                        <a:rPr lang="en-US" baseline="0" dirty="0" smtClean="0"/>
                        <a:t> 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 </a:t>
                      </a:r>
                      <a:r>
                        <a:rPr lang="en-US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315557"/>
                  </a:ext>
                </a:extLst>
              </a:tr>
              <a:tr h="943991">
                <a:tc>
                  <a:txBody>
                    <a:bodyPr/>
                    <a:lstStyle/>
                    <a:p>
                      <a:r>
                        <a:rPr lang="en-US" dirty="0" smtClean="0"/>
                        <a:t>11-20th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Weekly at 32 week or 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UAD 2 weeks</a:t>
                      </a:r>
                    </a:p>
                    <a:p>
                      <a:r>
                        <a:rPr lang="en-US" dirty="0" smtClean="0"/>
                        <a:t>Growth 4</a:t>
                      </a:r>
                      <a:r>
                        <a:rPr lang="en-US" baseline="0" dirty="0" smtClean="0"/>
                        <a:t> 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 </a:t>
                      </a:r>
                      <a:r>
                        <a:rPr lang="en-US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672483"/>
                  </a:ext>
                </a:extLst>
              </a:tr>
              <a:tr h="943991">
                <a:tc>
                  <a:txBody>
                    <a:bodyPr/>
                    <a:lstStyle/>
                    <a:p>
                      <a:r>
                        <a:rPr lang="en-US" dirty="0" smtClean="0"/>
                        <a:t>3rd-10th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UAD</a:t>
                      </a:r>
                      <a:r>
                        <a:rPr lang="en-US" baseline="0" dirty="0" smtClean="0"/>
                        <a:t> 2 weeks</a:t>
                      </a:r>
                    </a:p>
                    <a:p>
                      <a:r>
                        <a:rPr lang="en-US" baseline="0" dirty="0" smtClean="0"/>
                        <a:t>Growth 4 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38-39 </a:t>
                      </a:r>
                      <a:r>
                        <a:rPr lang="en-US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501317"/>
                  </a:ext>
                </a:extLst>
              </a:tr>
              <a:tr h="940614">
                <a:tc>
                  <a:txBody>
                    <a:bodyPr/>
                    <a:lstStyle/>
                    <a:p>
                      <a:r>
                        <a:rPr lang="en-US" dirty="0" smtClean="0"/>
                        <a:t>&lt;3rd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Twice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UAD/BPP weekly</a:t>
                      </a:r>
                    </a:p>
                    <a:p>
                      <a:r>
                        <a:rPr lang="en-US" dirty="0" smtClean="0"/>
                        <a:t>Growth</a:t>
                      </a:r>
                      <a:r>
                        <a:rPr lang="en-US" baseline="0" dirty="0" smtClean="0"/>
                        <a:t> 2-3 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 </a:t>
                      </a:r>
                      <a:r>
                        <a:rPr lang="en-US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3956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00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 &lt;10</a:t>
            </a:r>
            <a:r>
              <a:rPr lang="en-US" baseline="30000" dirty="0" smtClean="0"/>
              <a:t>th</a:t>
            </a:r>
            <a:r>
              <a:rPr lang="en-US" dirty="0" smtClean="0"/>
              <a:t>, UAD &gt;95</a:t>
            </a:r>
            <a:r>
              <a:rPr lang="en-US" baseline="30000" dirty="0" smtClean="0"/>
              <a:t>th</a:t>
            </a:r>
            <a:r>
              <a:rPr lang="en-US" dirty="0" smtClean="0"/>
              <a:t>%ile for EGA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5940871"/>
              </p:ext>
            </p:extLst>
          </p:nvPr>
        </p:nvGraphicFramePr>
        <p:xfrm>
          <a:off x="838200" y="1447800"/>
          <a:ext cx="8366760" cy="3998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3352">
                  <a:extLst>
                    <a:ext uri="{9D8B030D-6E8A-4147-A177-3AD203B41FA5}">
                      <a16:colId xmlns:a16="http://schemas.microsoft.com/office/drawing/2014/main" val="4098175675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4022147070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563134473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665353911"/>
                    </a:ext>
                  </a:extLst>
                </a:gridCol>
                <a:gridCol w="1673352">
                  <a:extLst>
                    <a:ext uri="{9D8B030D-6E8A-4147-A177-3AD203B41FA5}">
                      <a16:colId xmlns:a16="http://schemas.microsoft.com/office/drawing/2014/main" val="1398705890"/>
                    </a:ext>
                  </a:extLst>
                </a:gridCol>
              </a:tblGrid>
              <a:tr h="681476">
                <a:tc>
                  <a:txBody>
                    <a:bodyPr/>
                    <a:lstStyle/>
                    <a:p>
                      <a:r>
                        <a:rPr lang="en-US" dirty="0" smtClean="0"/>
                        <a:t>EFW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f/u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Delivery timing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35007"/>
                  </a:ext>
                </a:extLst>
              </a:tr>
              <a:tr h="681476">
                <a:tc>
                  <a:txBody>
                    <a:bodyPr/>
                    <a:lstStyle/>
                    <a:p>
                      <a:r>
                        <a:rPr lang="en-US" dirty="0" smtClean="0"/>
                        <a:t>&gt;20th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Prn</a:t>
                      </a:r>
                      <a:r>
                        <a:rPr lang="en-US" baseline="0" dirty="0" smtClean="0"/>
                        <a:t> NR 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 UAD</a:t>
                      </a:r>
                    </a:p>
                    <a:p>
                      <a:r>
                        <a:rPr lang="en-US" dirty="0" smtClean="0"/>
                        <a:t>Growth 3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315557"/>
                  </a:ext>
                </a:extLst>
              </a:tr>
              <a:tr h="681476">
                <a:tc>
                  <a:txBody>
                    <a:bodyPr/>
                    <a:lstStyle/>
                    <a:p>
                      <a:r>
                        <a:rPr lang="en-US" dirty="0" smtClean="0"/>
                        <a:t>11-20th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Prn</a:t>
                      </a:r>
                      <a:r>
                        <a:rPr lang="en-US" baseline="0" dirty="0" smtClean="0"/>
                        <a:t> NR 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r>
                        <a:rPr lang="en-US" baseline="0" dirty="0" smtClean="0"/>
                        <a:t> UAD</a:t>
                      </a:r>
                    </a:p>
                    <a:p>
                      <a:r>
                        <a:rPr lang="en-US" baseline="0" dirty="0" smtClean="0"/>
                        <a:t>Growth 3 </a:t>
                      </a:r>
                      <a:r>
                        <a:rPr lang="en-US" baseline="0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 </a:t>
                      </a:r>
                      <a:r>
                        <a:rPr lang="en-US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4232236"/>
                  </a:ext>
                </a:extLst>
              </a:tr>
              <a:tr h="977033">
                <a:tc>
                  <a:txBody>
                    <a:bodyPr/>
                    <a:lstStyle/>
                    <a:p>
                      <a:r>
                        <a:rPr lang="en-US" dirty="0" smtClean="0"/>
                        <a:t>3rd-10th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Twice 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 UAD</a:t>
                      </a:r>
                    </a:p>
                    <a:p>
                      <a:r>
                        <a:rPr lang="en-US" dirty="0" smtClean="0"/>
                        <a:t>Growth</a:t>
                      </a:r>
                      <a:r>
                        <a:rPr lang="en-US" baseline="0" dirty="0" smtClean="0"/>
                        <a:t> 3 </a:t>
                      </a:r>
                      <a:r>
                        <a:rPr lang="en-US" baseline="0" dirty="0" err="1" smtClean="0"/>
                        <a:t>wks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 </a:t>
                      </a:r>
                      <a:r>
                        <a:rPr lang="en-US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672483"/>
                  </a:ext>
                </a:extLst>
              </a:tr>
              <a:tr h="977033">
                <a:tc>
                  <a:txBody>
                    <a:bodyPr/>
                    <a:lstStyle/>
                    <a:p>
                      <a:r>
                        <a:rPr lang="en-US" dirty="0" smtClean="0"/>
                        <a:t>&lt;3rd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Twice 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UAD weekly</a:t>
                      </a:r>
                    </a:p>
                    <a:p>
                      <a:r>
                        <a:rPr lang="en-US" dirty="0" smtClean="0"/>
                        <a:t>Growth 2 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 </a:t>
                      </a:r>
                      <a:r>
                        <a:rPr lang="en-US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10840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45005" y="5588000"/>
            <a:ext cx="91997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***May increase surveillance for coincident comorbidities or risk factors</a:t>
            </a:r>
          </a:p>
          <a:p>
            <a:r>
              <a:rPr lang="en-US" sz="2400" dirty="0" smtClean="0"/>
              <a:t> 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90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 &lt;10</a:t>
            </a:r>
            <a:r>
              <a:rPr lang="en-US" baseline="30000" dirty="0" smtClean="0"/>
              <a:t>th</a:t>
            </a:r>
            <a:r>
              <a:rPr lang="en-US" dirty="0" smtClean="0"/>
              <a:t>, Special considerations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76299912"/>
              </p:ext>
            </p:extLst>
          </p:nvPr>
        </p:nvGraphicFramePr>
        <p:xfrm>
          <a:off x="838200" y="1690688"/>
          <a:ext cx="8362243" cy="4574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710">
                  <a:extLst>
                    <a:ext uri="{9D8B030D-6E8A-4147-A177-3AD203B41FA5}">
                      <a16:colId xmlns:a16="http://schemas.microsoft.com/office/drawing/2014/main" val="1199168581"/>
                    </a:ext>
                  </a:extLst>
                </a:gridCol>
                <a:gridCol w="1184283">
                  <a:extLst>
                    <a:ext uri="{9D8B030D-6E8A-4147-A177-3AD203B41FA5}">
                      <a16:colId xmlns:a16="http://schemas.microsoft.com/office/drawing/2014/main" val="4098175675"/>
                    </a:ext>
                  </a:extLst>
                </a:gridCol>
                <a:gridCol w="1454710">
                  <a:extLst>
                    <a:ext uri="{9D8B030D-6E8A-4147-A177-3AD203B41FA5}">
                      <a16:colId xmlns:a16="http://schemas.microsoft.com/office/drawing/2014/main" val="4022147070"/>
                    </a:ext>
                  </a:extLst>
                </a:gridCol>
                <a:gridCol w="1359120">
                  <a:extLst>
                    <a:ext uri="{9D8B030D-6E8A-4147-A177-3AD203B41FA5}">
                      <a16:colId xmlns:a16="http://schemas.microsoft.com/office/drawing/2014/main" val="563134473"/>
                    </a:ext>
                  </a:extLst>
                </a:gridCol>
                <a:gridCol w="1454710">
                  <a:extLst>
                    <a:ext uri="{9D8B030D-6E8A-4147-A177-3AD203B41FA5}">
                      <a16:colId xmlns:a16="http://schemas.microsoft.com/office/drawing/2014/main" val="665353911"/>
                    </a:ext>
                  </a:extLst>
                </a:gridCol>
                <a:gridCol w="1454710">
                  <a:extLst>
                    <a:ext uri="{9D8B030D-6E8A-4147-A177-3AD203B41FA5}">
                      <a16:colId xmlns:a16="http://schemas.microsoft.com/office/drawing/2014/main" val="1398705890"/>
                    </a:ext>
                  </a:extLst>
                </a:gridCol>
              </a:tblGrid>
              <a:tr h="744088">
                <a:tc>
                  <a:txBody>
                    <a:bodyPr/>
                    <a:lstStyle/>
                    <a:p>
                      <a:r>
                        <a:rPr lang="en-US" dirty="0" smtClean="0"/>
                        <a:t>EFW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f/u 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Delivery timing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635007"/>
                  </a:ext>
                </a:extLst>
              </a:tr>
              <a:tr h="1381878"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2-3x/week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2-3x/week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UAD</a:t>
                      </a:r>
                    </a:p>
                    <a:p>
                      <a:r>
                        <a:rPr lang="en-US" dirty="0" smtClean="0"/>
                        <a:t>Growth 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33-34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err="1" smtClean="0"/>
                        <a:t>wks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Likely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C/S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315557"/>
                  </a:ext>
                </a:extLst>
              </a:tr>
              <a:tr h="1066800">
                <a:tc>
                  <a:txBody>
                    <a:bodyPr/>
                    <a:lstStyle/>
                    <a:p>
                      <a:r>
                        <a:rPr lang="en-US" dirty="0" smtClean="0"/>
                        <a:t>ANY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REVERSE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 smtClean="0"/>
                        <a:t>1-2x/day</a:t>
                      </a:r>
                    </a:p>
                    <a:p>
                      <a:r>
                        <a:rPr lang="en-US" b="1" baseline="0" dirty="0" smtClean="0"/>
                        <a:t>In hospital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Growth 2 </a:t>
                      </a:r>
                      <a:r>
                        <a:rPr lang="en-US" dirty="0" err="1" smtClean="0"/>
                        <a:t>wks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30-32 </a:t>
                      </a:r>
                      <a:r>
                        <a:rPr lang="en-US" dirty="0" err="1" smtClean="0"/>
                        <a:t>wks</a:t>
                      </a:r>
                      <a:endParaRPr lang="en-US" dirty="0" smtClean="0"/>
                    </a:p>
                    <a:p>
                      <a:r>
                        <a:rPr lang="en-US" baseline="0" dirty="0" smtClean="0"/>
                        <a:t>Likely C/S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672483"/>
                  </a:ext>
                </a:extLst>
              </a:tr>
              <a:tr h="1381878"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1-2x/day</a:t>
                      </a:r>
                    </a:p>
                    <a:p>
                      <a:r>
                        <a:rPr lang="en-US" b="1" dirty="0" smtClean="0"/>
                        <a:t>In hospital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q</a:t>
                      </a:r>
                      <a:r>
                        <a:rPr lang="en-US" b="0" baseline="0" dirty="0" smtClean="0"/>
                        <a:t> 24-72 hours</a:t>
                      </a:r>
                    </a:p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MVP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&lt;2 cm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UAD weekly</a:t>
                      </a:r>
                    </a:p>
                    <a:p>
                      <a:r>
                        <a:rPr lang="en-US" dirty="0" smtClean="0"/>
                        <a:t>Growth 2 weeks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</a:t>
                      </a:r>
                      <a:r>
                        <a:rPr lang="en-US" baseline="0" dirty="0" smtClean="0"/>
                        <a:t> dx if 34wks or more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108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0590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Society </a:t>
            </a:r>
            <a:r>
              <a:rPr lang="en-US" dirty="0"/>
              <a:t>for Maternal-Fetal Medicine (SMFM) Consult Series #52: Diagnosis and Management of Fetal Growth Restriction: Juliana </a:t>
            </a:r>
            <a:r>
              <a:rPr lang="en-US" dirty="0" err="1"/>
              <a:t>Gevaerd</a:t>
            </a:r>
            <a:r>
              <a:rPr lang="en-US" dirty="0"/>
              <a:t> Martins, MD; Joseph R. </a:t>
            </a:r>
            <a:r>
              <a:rPr lang="en-US" dirty="0" err="1"/>
              <a:t>Biggio</a:t>
            </a:r>
            <a:r>
              <a:rPr lang="en-US" dirty="0"/>
              <a:t> MD, MS; and Alfred </a:t>
            </a:r>
            <a:r>
              <a:rPr lang="en-US" dirty="0" err="1"/>
              <a:t>Abuhamad</a:t>
            </a:r>
            <a:r>
              <a:rPr lang="en-US" dirty="0"/>
              <a:t>, MD published </a:t>
            </a:r>
            <a:r>
              <a:rPr lang="en-US"/>
              <a:t>May </a:t>
            </a:r>
            <a:r>
              <a:rPr lang="en-US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00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310</Words>
  <Application>Microsoft Office PowerPoint</Application>
  <PresentationFormat>Widescreen</PresentationFormat>
  <Paragraphs>131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EFW &lt;/=10th, AC &gt;10th</vt:lpstr>
      <vt:lpstr>AC &lt;10th, UAD normal</vt:lpstr>
      <vt:lpstr>AC &lt;10th, UAD &gt;95th%ile for EGA</vt:lpstr>
      <vt:lpstr>AC &lt;10th, Special considerations</vt:lpstr>
      <vt:lpstr>Reference</vt:lpstr>
    </vt:vector>
  </TitlesOfParts>
  <Company>MAHEC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 Coulson</dc:creator>
  <cp:lastModifiedBy>Carol Coulson</cp:lastModifiedBy>
  <cp:revision>20</cp:revision>
  <dcterms:created xsi:type="dcterms:W3CDTF">2020-06-09T12:49:26Z</dcterms:created>
  <dcterms:modified xsi:type="dcterms:W3CDTF">2022-03-30T18:21:38Z</dcterms:modified>
</cp:coreProperties>
</file>