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7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8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7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0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8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6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0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7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31EF-0454-4C9F-82B7-F28BF9522DFD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22F9-DF37-4381-BC5A-F8A7E306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3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503" y="124097"/>
            <a:ext cx="10515600" cy="819831"/>
          </a:xfrm>
        </p:spPr>
        <p:txBody>
          <a:bodyPr/>
          <a:lstStyle/>
          <a:p>
            <a:r>
              <a:rPr lang="en-US" dirty="0" smtClean="0"/>
              <a:t>Isolated soft markers: Recommended </a:t>
            </a:r>
            <a:r>
              <a:rPr lang="en-US" dirty="0" err="1" smtClean="0"/>
              <a:t>mngmt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850891"/>
              </p:ext>
            </p:extLst>
          </p:nvPr>
        </p:nvGraphicFramePr>
        <p:xfrm>
          <a:off x="812618" y="897256"/>
          <a:ext cx="10515599" cy="5227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381192286"/>
                    </a:ext>
                  </a:extLst>
                </a:gridCol>
                <a:gridCol w="1399903">
                  <a:extLst>
                    <a:ext uri="{9D8B030D-6E8A-4147-A177-3AD203B41FA5}">
                      <a16:colId xmlns:a16="http://schemas.microsoft.com/office/drawing/2014/main" val="3235109949"/>
                    </a:ext>
                  </a:extLst>
                </a:gridCol>
                <a:gridCol w="2701834">
                  <a:extLst>
                    <a:ext uri="{9D8B030D-6E8A-4147-A177-3AD203B41FA5}">
                      <a16:colId xmlns:a16="http://schemas.microsoft.com/office/drawing/2014/main" val="20764535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52424"/>
                    </a:ext>
                  </a:extLst>
                </a:gridCol>
                <a:gridCol w="1765662">
                  <a:extLst>
                    <a:ext uri="{9D8B030D-6E8A-4147-A177-3AD203B41FA5}">
                      <a16:colId xmlns:a16="http://schemas.microsoft.com/office/drawing/2014/main" val="3719689992"/>
                    </a:ext>
                  </a:extLst>
                </a:gridCol>
              </a:tblGrid>
              <a:tr h="645614">
                <a:tc>
                  <a:txBody>
                    <a:bodyPr/>
                    <a:lstStyle/>
                    <a:p>
                      <a:r>
                        <a:rPr lang="en-US" dirty="0" smtClean="0"/>
                        <a:t>Soft</a:t>
                      </a:r>
                      <a:r>
                        <a:rPr lang="en-US" baseline="0" dirty="0" smtClean="0"/>
                        <a:t> Marker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prior screening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Screen  NEG (NIPS or other serum screen)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</a:t>
                      </a:r>
                      <a:r>
                        <a:rPr lang="en-US" dirty="0" err="1" smtClean="0"/>
                        <a:t>Mngmt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F/U Imaging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222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Offer</a:t>
                      </a:r>
                      <a:r>
                        <a:rPr lang="en-US" baseline="0" dirty="0" smtClean="0"/>
                        <a:t> NIPS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Routine</a:t>
                      </a:r>
                      <a:r>
                        <a:rPr lang="en-US" baseline="0" dirty="0" smtClean="0"/>
                        <a:t>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846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Offer NIPS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Routine</a:t>
                      </a:r>
                      <a:r>
                        <a:rPr lang="en-US" baseline="0" dirty="0" smtClean="0"/>
                        <a:t>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13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Echogenic</a:t>
                      </a:r>
                      <a:r>
                        <a:rPr lang="en-US" baseline="0" dirty="0" smtClean="0"/>
                        <a:t> bowel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Offer NIPS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Eval</a:t>
                      </a:r>
                      <a:r>
                        <a:rPr lang="en-US" baseline="0" dirty="0" smtClean="0"/>
                        <a:t> for CF, CMV, intra-amniotic bleed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trimester</a:t>
                      </a:r>
                      <a:r>
                        <a:rPr lang="en-US" baseline="0" dirty="0" smtClean="0"/>
                        <a:t> US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09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weekly surveillance</a:t>
                      </a:r>
                      <a:r>
                        <a:rPr lang="en-US" baseline="0" dirty="0" smtClean="0"/>
                        <a:t> at 36 </a:t>
                      </a:r>
                      <a:r>
                        <a:rPr lang="en-US" baseline="0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trimester 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436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UTD (aka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pyelectasis</a:t>
                      </a:r>
                      <a:r>
                        <a:rPr lang="en-US" baseline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Offer</a:t>
                      </a:r>
                      <a:r>
                        <a:rPr lang="en-US" baseline="0" dirty="0" smtClean="0"/>
                        <a:t> NIPS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 US determined by initial</a:t>
                      </a:r>
                      <a:r>
                        <a:rPr lang="en-US" baseline="0" dirty="0" smtClean="0"/>
                        <a:t> findings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trimester US for </a:t>
                      </a:r>
                      <a:r>
                        <a:rPr lang="en-US" dirty="0" err="1" smtClean="0"/>
                        <a:t>peds</a:t>
                      </a:r>
                      <a:r>
                        <a:rPr lang="en-US" baseline="0" dirty="0" smtClean="0"/>
                        <a:t> f/u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603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Shortened</a:t>
                      </a:r>
                      <a:r>
                        <a:rPr lang="en-US" baseline="0" dirty="0" smtClean="0"/>
                        <a:t> femur/</a:t>
                      </a:r>
                      <a:r>
                        <a:rPr lang="en-US" baseline="0" dirty="0" err="1" smtClean="0"/>
                        <a:t>humerus</a:t>
                      </a:r>
                      <a:r>
                        <a:rPr lang="en-US" baseline="0" dirty="0" smtClean="0"/>
                        <a:t>/both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Offer NIPS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 </a:t>
                      </a:r>
                      <a:r>
                        <a:rPr lang="en-US" dirty="0" err="1" smtClean="0"/>
                        <a:t>eval</a:t>
                      </a:r>
                      <a:r>
                        <a:rPr lang="en-US" dirty="0" smtClean="0"/>
                        <a:t> for skeletal</a:t>
                      </a:r>
                      <a:r>
                        <a:rPr lang="en-US" baseline="0" dirty="0" smtClean="0"/>
                        <a:t> dysplasia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trimester 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933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Thickened NF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Offer NIPS/</a:t>
                      </a:r>
                      <a:r>
                        <a:rPr lang="en-US" dirty="0" err="1" smtClean="0"/>
                        <a:t>amnio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 if NIPS</a:t>
                      </a:r>
                    </a:p>
                    <a:p>
                      <a:r>
                        <a:rPr lang="en-US" dirty="0" smtClean="0"/>
                        <a:t>Offer</a:t>
                      </a:r>
                      <a:r>
                        <a:rPr lang="en-US" baseline="0" dirty="0" smtClean="0"/>
                        <a:t> NIPS/</a:t>
                      </a:r>
                      <a:r>
                        <a:rPr lang="en-US" baseline="0" dirty="0" err="1" smtClean="0"/>
                        <a:t>amnio</a:t>
                      </a:r>
                      <a:r>
                        <a:rPr lang="en-US" baseline="0" dirty="0" smtClean="0"/>
                        <a:t> if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Routine</a:t>
                      </a:r>
                      <a:r>
                        <a:rPr lang="en-US" baseline="0" dirty="0" smtClean="0"/>
                        <a:t>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7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Absent/</a:t>
                      </a:r>
                      <a:r>
                        <a:rPr lang="en-US" dirty="0" err="1" smtClean="0"/>
                        <a:t>hypoplastic</a:t>
                      </a:r>
                      <a:r>
                        <a:rPr lang="en-US" baseline="0" dirty="0" smtClean="0"/>
                        <a:t> 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Offer</a:t>
                      </a:r>
                      <a:r>
                        <a:rPr lang="en-US" baseline="0" dirty="0" smtClean="0"/>
                        <a:t> NIPs/</a:t>
                      </a:r>
                      <a:r>
                        <a:rPr lang="en-US" baseline="0" dirty="0" err="1" smtClean="0"/>
                        <a:t>amnio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 if NIPS</a:t>
                      </a:r>
                    </a:p>
                    <a:p>
                      <a:r>
                        <a:rPr lang="en-US" dirty="0" smtClean="0"/>
                        <a:t>Offer NIPS/</a:t>
                      </a:r>
                      <a:r>
                        <a:rPr lang="en-US" dirty="0" err="1" smtClean="0"/>
                        <a:t>amnio</a:t>
                      </a:r>
                      <a:r>
                        <a:rPr lang="en-US" dirty="0" smtClean="0"/>
                        <a:t> if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Routine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8434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8158" y="6179322"/>
            <a:ext cx="11104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EIF=echogenic </a:t>
            </a:r>
            <a:r>
              <a:rPr lang="en-US" sz="1600" dirty="0" err="1" smtClean="0"/>
              <a:t>intracardiac</a:t>
            </a:r>
            <a:r>
              <a:rPr lang="en-US" sz="1600" dirty="0" smtClean="0"/>
              <a:t> focus, CPC= choroid plexus cyst, SUA-single umbilical artery, UTD+=urinary tract dilation, NF=nuchal fold, NB=nasal bone, NIPS=</a:t>
            </a:r>
            <a:r>
              <a:rPr lang="en-US" sz="1600" dirty="0" err="1" smtClean="0"/>
              <a:t>cfDNA</a:t>
            </a:r>
            <a:r>
              <a:rPr lang="en-US" sz="1600" dirty="0" smtClean="0"/>
              <a:t> screen, other serum=quad, integrated/sequential/contingent or first trimester +/- nuchal translucency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440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167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Isolated soft markers: Recommended mngmt</vt:lpstr>
    </vt:vector>
  </TitlesOfParts>
  <Company>MAHEC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Isolated soft markers: Recommended mngmt</dc:title>
  <dc:creator>Carol Coulson</dc:creator>
  <cp:lastModifiedBy>Carol Coulson</cp:lastModifiedBy>
  <cp:revision>4</cp:revision>
  <dcterms:created xsi:type="dcterms:W3CDTF">2022-05-25T16:51:21Z</dcterms:created>
  <dcterms:modified xsi:type="dcterms:W3CDTF">2022-07-05T11:47:31Z</dcterms:modified>
</cp:coreProperties>
</file>