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1" autoAdjust="0"/>
    <p:restoredTop sz="94660"/>
  </p:normalViewPr>
  <p:slideViewPr>
    <p:cSldViewPr snapToGrid="0">
      <p:cViewPr varScale="1">
        <p:scale>
          <a:sx n="88" d="100"/>
          <a:sy n="88" d="100"/>
        </p:scale>
        <p:origin x="3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BD2-1721-4270-8684-158815BE98BD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F9E-F775-449C-84E9-9C1236236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5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BD2-1721-4270-8684-158815BE98BD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F9E-F775-449C-84E9-9C1236236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1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BD2-1721-4270-8684-158815BE98BD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F9E-F775-449C-84E9-9C1236236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0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BD2-1721-4270-8684-158815BE98BD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F9E-F775-449C-84E9-9C1236236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76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BD2-1721-4270-8684-158815BE98BD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F9E-F775-449C-84E9-9C1236236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1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BD2-1721-4270-8684-158815BE98BD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F9E-F775-449C-84E9-9C1236236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BD2-1721-4270-8684-158815BE98BD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F9E-F775-449C-84E9-9C1236236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0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BD2-1721-4270-8684-158815BE98BD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F9E-F775-449C-84E9-9C1236236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1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BD2-1721-4270-8684-158815BE98BD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F9E-F775-449C-84E9-9C1236236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0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BD2-1721-4270-8684-158815BE98BD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F9E-F775-449C-84E9-9C1236236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2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57BD2-1721-4270-8684-158815BE98BD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7F9E-F775-449C-84E9-9C1236236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5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57BD2-1721-4270-8684-158815BE98BD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C7F9E-F775-449C-84E9-9C1236236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5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NST cheat sheets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Based on ACOG CO June 2021</a:t>
            </a:r>
          </a:p>
          <a:p>
            <a:r>
              <a:rPr lang="en-US" dirty="0" smtClean="0"/>
              <a:t>Indications for Outpatient Antenatal Fetal </a:t>
            </a:r>
            <a:r>
              <a:rPr lang="en-US" dirty="0"/>
              <a:t>S</a:t>
            </a:r>
            <a:r>
              <a:rPr lang="en-US" dirty="0" smtClean="0"/>
              <a:t>urveillance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77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4989" y="90760"/>
            <a:ext cx="10515600" cy="1325563"/>
          </a:xfrm>
        </p:spPr>
        <p:txBody>
          <a:bodyPr/>
          <a:lstStyle/>
          <a:p>
            <a:r>
              <a:rPr lang="en-US" smtClean="0"/>
              <a:t>Recommend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850603"/>
              </p:ext>
            </p:extLst>
          </p:nvPr>
        </p:nvGraphicFramePr>
        <p:xfrm>
          <a:off x="724989" y="1036318"/>
          <a:ext cx="11345091" cy="5707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785">
                  <a:extLst>
                    <a:ext uri="{9D8B030D-6E8A-4147-A177-3AD203B41FA5}">
                      <a16:colId xmlns:a16="http://schemas.microsoft.com/office/drawing/2014/main" val="1328835730"/>
                    </a:ext>
                  </a:extLst>
                </a:gridCol>
                <a:gridCol w="3628649">
                  <a:extLst>
                    <a:ext uri="{9D8B030D-6E8A-4147-A177-3AD203B41FA5}">
                      <a16:colId xmlns:a16="http://schemas.microsoft.com/office/drawing/2014/main" val="2183921443"/>
                    </a:ext>
                  </a:extLst>
                </a:gridCol>
                <a:gridCol w="2467471">
                  <a:extLst>
                    <a:ext uri="{9D8B030D-6E8A-4147-A177-3AD203B41FA5}">
                      <a16:colId xmlns:a16="http://schemas.microsoft.com/office/drawing/2014/main" val="1194715304"/>
                    </a:ext>
                  </a:extLst>
                </a:gridCol>
                <a:gridCol w="1756186">
                  <a:extLst>
                    <a:ext uri="{9D8B030D-6E8A-4147-A177-3AD203B41FA5}">
                      <a16:colId xmlns:a16="http://schemas.microsoft.com/office/drawing/2014/main" val="3901334769"/>
                    </a:ext>
                  </a:extLst>
                </a:gridCol>
              </a:tblGrid>
              <a:tr h="641880">
                <a:tc>
                  <a:txBody>
                    <a:bodyPr/>
                    <a:lstStyle/>
                    <a:p>
                      <a:r>
                        <a:rPr lang="en-US" dirty="0" smtClean="0"/>
                        <a:t>Reason</a:t>
                      </a:r>
                      <a:r>
                        <a:rPr lang="en-US" baseline="0" dirty="0" smtClean="0"/>
                        <a:t> for 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Number per 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EGA to start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645513"/>
                  </a:ext>
                </a:extLst>
              </a:tr>
              <a:tr h="407137">
                <a:tc>
                  <a:txBody>
                    <a:bodyPr/>
                    <a:lstStyle/>
                    <a:p>
                      <a:r>
                        <a:rPr lang="en-US" dirty="0" smtClean="0"/>
                        <a:t>IDDM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053706"/>
                  </a:ext>
                </a:extLst>
              </a:tr>
              <a:tr h="407137">
                <a:tc>
                  <a:txBody>
                    <a:bodyPr/>
                    <a:lstStyle/>
                    <a:p>
                      <a:r>
                        <a:rPr lang="en-US" dirty="0" smtClean="0"/>
                        <a:t>GDM- insulin</a:t>
                      </a:r>
                      <a:r>
                        <a:rPr lang="en-US" baseline="0" dirty="0" smtClean="0"/>
                        <a:t> or any poor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28881"/>
                  </a:ext>
                </a:extLst>
              </a:tr>
              <a:tr h="401560">
                <a:tc>
                  <a:txBody>
                    <a:bodyPr/>
                    <a:lstStyle/>
                    <a:p>
                      <a:r>
                        <a:rPr lang="en-US" dirty="0" smtClean="0"/>
                        <a:t>GDM-orals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Prn NR-NST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26469"/>
                  </a:ext>
                </a:extLst>
              </a:tr>
              <a:tr h="401560">
                <a:tc>
                  <a:txBody>
                    <a:bodyPr/>
                    <a:lstStyle/>
                    <a:p>
                      <a:r>
                        <a:rPr lang="en-US" dirty="0" smtClean="0"/>
                        <a:t>GDM- diet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Prn NR-NST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904618"/>
                  </a:ext>
                </a:extLst>
              </a:tr>
              <a:tr h="407137">
                <a:tc>
                  <a:txBody>
                    <a:bodyPr/>
                    <a:lstStyle/>
                    <a:p>
                      <a:r>
                        <a:rPr lang="en-US" dirty="0" smtClean="0"/>
                        <a:t>FGR EFW 11th-20th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(regardless of UAD)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Prn NR-NST</a:t>
                      </a:r>
                      <a:r>
                        <a:rPr lang="en-US" baseline="0" dirty="0" smtClean="0"/>
                        <a:t> or with UAD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dx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840033"/>
                  </a:ext>
                </a:extLst>
              </a:tr>
              <a:tr h="407137">
                <a:tc>
                  <a:txBody>
                    <a:bodyPr/>
                    <a:lstStyle/>
                    <a:p>
                      <a:r>
                        <a:rPr lang="en-US" dirty="0" smtClean="0"/>
                        <a:t>FGR EFW 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-10th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if NL</a:t>
                      </a:r>
                      <a:r>
                        <a:rPr lang="en-US" baseline="0" dirty="0" smtClean="0"/>
                        <a:t> UAD, 2 if ABNL UAD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dx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711596"/>
                  </a:ext>
                </a:extLst>
              </a:tr>
              <a:tr h="407137">
                <a:tc>
                  <a:txBody>
                    <a:bodyPr/>
                    <a:lstStyle/>
                    <a:p>
                      <a:r>
                        <a:rPr lang="en-US" dirty="0" smtClean="0"/>
                        <a:t>FGR</a:t>
                      </a:r>
                      <a:r>
                        <a:rPr lang="en-US" baseline="0" dirty="0" smtClean="0"/>
                        <a:t> &lt;3rd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(regardless of UAD)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dx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896758"/>
                  </a:ext>
                </a:extLst>
              </a:tr>
              <a:tr h="407137">
                <a:tc>
                  <a:txBody>
                    <a:bodyPr/>
                    <a:lstStyle/>
                    <a:p>
                      <a:r>
                        <a:rPr lang="en-US" dirty="0" smtClean="0"/>
                        <a:t>CHTN stable</a:t>
                      </a:r>
                      <a:r>
                        <a:rPr lang="en-US" baseline="0" dirty="0" smtClean="0"/>
                        <a:t> (meds)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Prn NR-NST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32(*36 no meds)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667889"/>
                  </a:ext>
                </a:extLst>
              </a:tr>
              <a:tr h="40713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gHTN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dx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40599"/>
                  </a:ext>
                </a:extLst>
              </a:tr>
              <a:tr h="407137">
                <a:tc>
                  <a:txBody>
                    <a:bodyPr/>
                    <a:lstStyle/>
                    <a:p>
                      <a:r>
                        <a:rPr lang="en-US" dirty="0" smtClean="0"/>
                        <a:t>oligohydramnios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dx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94050"/>
                  </a:ext>
                </a:extLst>
              </a:tr>
              <a:tr h="460680">
                <a:tc>
                  <a:txBody>
                    <a:bodyPr/>
                    <a:lstStyle/>
                    <a:p>
                      <a:r>
                        <a:rPr lang="en-US" dirty="0" smtClean="0"/>
                        <a:t>Twins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(</a:t>
                      </a:r>
                      <a:r>
                        <a:rPr lang="en-US" dirty="0" err="1" smtClean="0"/>
                        <a:t>inc</a:t>
                      </a:r>
                      <a:r>
                        <a:rPr lang="en-US" baseline="0" dirty="0" smtClean="0"/>
                        <a:t> or add BPP for complications)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Prn</a:t>
                      </a:r>
                      <a:r>
                        <a:rPr lang="en-US" baseline="0" dirty="0" smtClean="0"/>
                        <a:t> NR-NST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 DC</a:t>
                      </a:r>
                    </a:p>
                    <a:p>
                      <a:r>
                        <a:rPr lang="en-US" dirty="0" smtClean="0"/>
                        <a:t>32 MC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979967"/>
                  </a:ext>
                </a:extLst>
              </a:tr>
              <a:tr h="3513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544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067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114" y="148045"/>
            <a:ext cx="10515600" cy="784997"/>
          </a:xfrm>
        </p:spPr>
        <p:txBody>
          <a:bodyPr/>
          <a:lstStyle/>
          <a:p>
            <a:r>
              <a:rPr lang="en-US" dirty="0" smtClean="0"/>
              <a:t>Recommend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544540"/>
              </p:ext>
            </p:extLst>
          </p:nvPr>
        </p:nvGraphicFramePr>
        <p:xfrm>
          <a:off x="820783" y="721683"/>
          <a:ext cx="9725298" cy="5709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2211">
                  <a:extLst>
                    <a:ext uri="{9D8B030D-6E8A-4147-A177-3AD203B41FA5}">
                      <a16:colId xmlns:a16="http://schemas.microsoft.com/office/drawing/2014/main" val="2972233679"/>
                    </a:ext>
                  </a:extLst>
                </a:gridCol>
                <a:gridCol w="1201985">
                  <a:extLst>
                    <a:ext uri="{9D8B030D-6E8A-4147-A177-3AD203B41FA5}">
                      <a16:colId xmlns:a16="http://schemas.microsoft.com/office/drawing/2014/main" val="2142815902"/>
                    </a:ext>
                  </a:extLst>
                </a:gridCol>
                <a:gridCol w="1950518">
                  <a:extLst>
                    <a:ext uri="{9D8B030D-6E8A-4147-A177-3AD203B41FA5}">
                      <a16:colId xmlns:a16="http://schemas.microsoft.com/office/drawing/2014/main" val="933304278"/>
                    </a:ext>
                  </a:extLst>
                </a:gridCol>
                <a:gridCol w="3030584">
                  <a:extLst>
                    <a:ext uri="{9D8B030D-6E8A-4147-A177-3AD203B41FA5}">
                      <a16:colId xmlns:a16="http://schemas.microsoft.com/office/drawing/2014/main" val="536693623"/>
                    </a:ext>
                  </a:extLst>
                </a:gridCol>
              </a:tblGrid>
              <a:tr h="627128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Indication for 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per 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EGA</a:t>
                      </a:r>
                      <a:r>
                        <a:rPr lang="en-US" baseline="0" dirty="0" smtClean="0"/>
                        <a:t> to start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004391"/>
                  </a:ext>
                </a:extLst>
              </a:tr>
              <a:tr h="358359">
                <a:tc>
                  <a:txBody>
                    <a:bodyPr/>
                    <a:lstStyle/>
                    <a:p>
                      <a:r>
                        <a:rPr lang="en-US" dirty="0" smtClean="0"/>
                        <a:t>BMI 35-39.9 pre-</a:t>
                      </a:r>
                      <a:r>
                        <a:rPr lang="en-US" dirty="0" err="1" smtClean="0"/>
                        <a:t>preg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Prn</a:t>
                      </a:r>
                      <a:r>
                        <a:rPr lang="en-US" baseline="0" dirty="0" smtClean="0"/>
                        <a:t> NR 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951199"/>
                  </a:ext>
                </a:extLst>
              </a:tr>
              <a:tr h="358359">
                <a:tc>
                  <a:txBody>
                    <a:bodyPr/>
                    <a:lstStyle/>
                    <a:p>
                      <a:r>
                        <a:rPr lang="en-US" dirty="0" smtClean="0"/>
                        <a:t>BMI 40 or</a:t>
                      </a:r>
                      <a:r>
                        <a:rPr lang="en-US" baseline="0" dirty="0" smtClean="0"/>
                        <a:t> greater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Prn</a:t>
                      </a:r>
                      <a:r>
                        <a:rPr lang="en-US" baseline="0" dirty="0" smtClean="0"/>
                        <a:t> NR 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930405"/>
                  </a:ext>
                </a:extLst>
              </a:tr>
              <a:tr h="358359">
                <a:tc>
                  <a:txBody>
                    <a:bodyPr/>
                    <a:lstStyle/>
                    <a:p>
                      <a:r>
                        <a:rPr lang="en-US" dirty="0" smtClean="0"/>
                        <a:t>AMA 40 or greater (isolated)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Prn NR-NST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32-36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719696"/>
                  </a:ext>
                </a:extLst>
              </a:tr>
              <a:tr h="380797">
                <a:tc>
                  <a:txBody>
                    <a:bodyPr/>
                    <a:lstStyle/>
                    <a:p>
                      <a:r>
                        <a:rPr lang="en-US" dirty="0" smtClean="0"/>
                        <a:t>h/o IUFD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</a:t>
                      </a:r>
                      <a:r>
                        <a:rPr lang="en-US" baseline="0" dirty="0" smtClean="0"/>
                        <a:t> (individualize if loss &lt;32)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053617"/>
                  </a:ext>
                </a:extLst>
              </a:tr>
              <a:tr h="627128">
                <a:tc>
                  <a:txBody>
                    <a:bodyPr/>
                    <a:lstStyle/>
                    <a:p>
                      <a:r>
                        <a:rPr lang="en-US" dirty="0" smtClean="0"/>
                        <a:t>Polyhydramnios</a:t>
                      </a:r>
                      <a:r>
                        <a:rPr lang="en-US" baseline="0" dirty="0" smtClean="0"/>
                        <a:t> (AFI 30 or more, MVP 12 or more)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32-34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344630"/>
                  </a:ext>
                </a:extLst>
              </a:tr>
              <a:tr h="378105">
                <a:tc>
                  <a:txBody>
                    <a:bodyPr/>
                    <a:lstStyle/>
                    <a:p>
                      <a:r>
                        <a:rPr lang="en-US" dirty="0" smtClean="0"/>
                        <a:t>Decreased fetal mvmt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at 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Prn 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dx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dirty="0" smtClean="0"/>
                        <a:t>need not </a:t>
                      </a:r>
                      <a:r>
                        <a:rPr lang="en-US" dirty="0" err="1" smtClean="0"/>
                        <a:t>rpt</a:t>
                      </a:r>
                      <a:r>
                        <a:rPr lang="en-US" dirty="0" smtClean="0"/>
                        <a:t> if resolves)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207819"/>
                  </a:ext>
                </a:extLst>
              </a:tr>
              <a:tr h="378133">
                <a:tc>
                  <a:txBody>
                    <a:bodyPr/>
                    <a:lstStyle/>
                    <a:p>
                      <a:r>
                        <a:rPr lang="en-US" dirty="0" smtClean="0"/>
                        <a:t>Sickle cell </a:t>
                      </a:r>
                      <a:r>
                        <a:rPr lang="en-US" dirty="0" err="1" smtClean="0"/>
                        <a:t>dz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678001"/>
                  </a:ext>
                </a:extLst>
              </a:tr>
              <a:tr h="246252">
                <a:tc>
                  <a:txBody>
                    <a:bodyPr/>
                    <a:lstStyle/>
                    <a:p>
                      <a:r>
                        <a:rPr lang="en-US" dirty="0" smtClean="0"/>
                        <a:t>Suspected</a:t>
                      </a:r>
                      <a:r>
                        <a:rPr lang="en-US" baseline="0" dirty="0" smtClean="0"/>
                        <a:t> abruption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Prn NR-NST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dx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0910"/>
                  </a:ext>
                </a:extLst>
              </a:tr>
              <a:tr h="246252">
                <a:tc>
                  <a:txBody>
                    <a:bodyPr/>
                    <a:lstStyle/>
                    <a:p>
                      <a:r>
                        <a:rPr lang="en-US" dirty="0" smtClean="0"/>
                        <a:t>Late term (41 </a:t>
                      </a:r>
                      <a:r>
                        <a:rPr lang="en-US" dirty="0" err="1" smtClean="0"/>
                        <a:t>wks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 </a:t>
                      </a:r>
                      <a:r>
                        <a:rPr lang="en-US" dirty="0" err="1" smtClean="0"/>
                        <a:t>wks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824794"/>
                  </a:ext>
                </a:extLst>
              </a:tr>
              <a:tr h="358359">
                <a:tc>
                  <a:txBody>
                    <a:bodyPr/>
                    <a:lstStyle/>
                    <a:p>
                      <a:r>
                        <a:rPr lang="en-US" dirty="0" smtClean="0"/>
                        <a:t>SLE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 32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332574"/>
                  </a:ext>
                </a:extLst>
              </a:tr>
              <a:tr h="284705">
                <a:tc>
                  <a:txBody>
                    <a:bodyPr/>
                    <a:lstStyle/>
                    <a:p>
                      <a:r>
                        <a:rPr lang="en-US" dirty="0" smtClean="0"/>
                        <a:t>APAS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 32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348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 smtClean="0"/>
                        <a:t>ICP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BPP</a:t>
                      </a:r>
                      <a:r>
                        <a:rPr lang="en-US" baseline="0" dirty="0" smtClean="0"/>
                        <a:t> a</a:t>
                      </a:r>
                      <a:r>
                        <a:rPr lang="en-US" dirty="0" smtClean="0"/>
                        <a:t>t dx, NST by 32 </a:t>
                      </a:r>
                      <a:r>
                        <a:rPr lang="en-US" dirty="0" err="1" smtClean="0"/>
                        <a:t>wks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90327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dirty="0" smtClean="0"/>
                        <a:t>IVF (SMFM recs MAR 2022)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Prn</a:t>
                      </a:r>
                      <a:r>
                        <a:rPr lang="en-US" baseline="0" dirty="0" smtClean="0"/>
                        <a:t> NR 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750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96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362447"/>
              </p:ext>
            </p:extLst>
          </p:nvPr>
        </p:nvGraphicFramePr>
        <p:xfrm>
          <a:off x="838200" y="1825625"/>
          <a:ext cx="10515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5091262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356241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4004787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562480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per 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EGA to 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BPP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83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Prior</a:t>
                      </a:r>
                      <a:r>
                        <a:rPr lang="en-US" baseline="0" dirty="0" smtClean="0"/>
                        <a:t> FGR w/PTB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1909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Prior </a:t>
                      </a:r>
                      <a:r>
                        <a:rPr lang="en-US" dirty="0" err="1" smtClean="0"/>
                        <a:t>preE</a:t>
                      </a:r>
                      <a:r>
                        <a:rPr lang="en-US" dirty="0" smtClean="0"/>
                        <a:t> with PTB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98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Inhibin 2 </a:t>
                      </a:r>
                      <a:r>
                        <a:rPr lang="en-US" dirty="0" err="1" smtClean="0"/>
                        <a:t>MoM</a:t>
                      </a:r>
                      <a:r>
                        <a:rPr lang="en-US" dirty="0" smtClean="0"/>
                        <a:t> or greater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281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Velamentous</a:t>
                      </a:r>
                      <a:r>
                        <a:rPr lang="en-US" dirty="0" smtClean="0"/>
                        <a:t> PCI or</a:t>
                      </a:r>
                      <a:r>
                        <a:rPr lang="en-US" baseline="0" dirty="0" smtClean="0"/>
                        <a:t> SUA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529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Renal </a:t>
                      </a:r>
                      <a:r>
                        <a:rPr lang="en-US" dirty="0" err="1" smtClean="0"/>
                        <a:t>dz</a:t>
                      </a:r>
                      <a:r>
                        <a:rPr lang="en-US" dirty="0" smtClean="0"/>
                        <a:t> Cr&gt; 1.4 mg/dl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54419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smtClean="0"/>
                        <a:t>5 or more alcoholic drinks per </a:t>
                      </a:r>
                      <a:r>
                        <a:rPr lang="en-US" dirty="0" err="1" smtClean="0"/>
                        <a:t>wk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78809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smtClean="0"/>
                        <a:t>SUA (SMFM recs on markers 2022)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401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846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335</Words>
  <Application>Microsoft Office PowerPoint</Application>
  <PresentationFormat>Widescreen</PresentationFormat>
  <Paragraphs>137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NST cheat sheets</vt:lpstr>
      <vt:lpstr>Recommend</vt:lpstr>
      <vt:lpstr>Recommend</vt:lpstr>
      <vt:lpstr>Consider</vt:lpstr>
    </vt:vector>
  </TitlesOfParts>
  <Company>MAHEC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 cheat sheet</dc:title>
  <dc:creator>Carol Coulson</dc:creator>
  <cp:lastModifiedBy>Carol Coulson</cp:lastModifiedBy>
  <cp:revision>21</cp:revision>
  <dcterms:created xsi:type="dcterms:W3CDTF">2021-07-30T13:41:44Z</dcterms:created>
  <dcterms:modified xsi:type="dcterms:W3CDTF">2022-06-30T18:25:49Z</dcterms:modified>
</cp:coreProperties>
</file>